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10287000" cx="18288000"/>
  <p:notesSz cx="6858000" cy="9144000"/>
  <p:embeddedFontLst>
    <p:embeddedFont>
      <p:font typeface="Inter"/>
      <p:regular r:id="rId28"/>
      <p:bold r:id="rId29"/>
    </p:embeddedFont>
    <p:embeddedFont>
      <p:font typeface="Helvetica Neu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GSAeMUqze+A0Y5wKc1dCxb2E1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nter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" name="Google Shape;1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" name="Google Shape;5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12832748" y="9402400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1371600" y="2767012"/>
            <a:ext cx="15544800" cy="3062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2743200" y="5829300"/>
            <a:ext cx="128016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12832748" y="9402400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42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10" Type="http://schemas.openxmlformats.org/officeDocument/2006/relationships/image" Target="../media/image53.png"/><Relationship Id="rId9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63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10" Type="http://schemas.openxmlformats.org/officeDocument/2006/relationships/image" Target="../media/image53.png"/><Relationship Id="rId9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63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64.png"/><Relationship Id="rId5" Type="http://schemas.openxmlformats.org/officeDocument/2006/relationships/hyperlink" Target="https://www.youtube.com/watch?v=wtl5UrrgU8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64.png"/><Relationship Id="rId5" Type="http://schemas.openxmlformats.org/officeDocument/2006/relationships/hyperlink" Target="https://www.youtube.com/watch?v=wtl5UrrgU8c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9.jp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;p1"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50" y="952500"/>
            <a:ext cx="4210052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3;p1" id="16" name="Google Shape;1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0029869" y="3495687"/>
            <a:ext cx="11753820" cy="476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/>
        </p:nvSpPr>
        <p:spPr>
          <a:xfrm>
            <a:off x="1121624" y="2060481"/>
            <a:ext cx="13717783" cy="304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0"/>
              <a:buFont typeface="Inter"/>
              <a:buNone/>
            </a:pPr>
            <a:r>
              <a:rPr b="1" i="0" lang="en-US" sz="10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Giving and Receiving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5;p1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;p1" id="19" name="Google Shape;19;p1"/>
          <p:cNvPicPr preferRelativeResize="0"/>
          <p:nvPr/>
        </p:nvPicPr>
        <p:blipFill rotWithShape="1">
          <a:blip r:embed="rId6">
            <a:alphaModFix/>
          </a:blip>
          <a:srcRect b="31145" l="86424" r="865" t="31145"/>
          <a:stretch/>
        </p:blipFill>
        <p:spPr>
          <a:xfrm>
            <a:off x="12524963" y="4394001"/>
            <a:ext cx="1510851" cy="14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1294173" y="1047721"/>
            <a:ext cx="3973805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ENGLISH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23" name="Google Shape;1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705993" y="1227067"/>
            <a:ext cx="1429290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Giving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1102773" y="2961335"/>
            <a:ext cx="12129781" cy="6019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Use a friendly tone of voice and polite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Respect the other person's feelings and 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Talk about a specific thing that you noticed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Give examples to explain what you mean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Suggest ways to improve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Offer support and encouragement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13440995" y="2947179"/>
            <a:ext cx="4412853" cy="5805672"/>
          </a:xfrm>
          <a:prstGeom prst="roundRect">
            <a:avLst>
              <a:gd fmla="val 4528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13637522" y="3767214"/>
            <a:ext cx="4019799" cy="384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A. Be specific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B. Be a leader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C. Be helpful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D. Be kind and respectful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344496" y="3659082"/>
            <a:ext cx="549836" cy="585707"/>
          </a:xfrm>
          <a:prstGeom prst="roundRect">
            <a:avLst>
              <a:gd fmla="val 8516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344496" y="7776823"/>
            <a:ext cx="549836" cy="585706"/>
          </a:xfrm>
          <a:prstGeom prst="roundRect">
            <a:avLst>
              <a:gd fmla="val 8516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344496" y="5717953"/>
            <a:ext cx="549836" cy="585706"/>
          </a:xfrm>
          <a:prstGeom prst="roundRect">
            <a:avLst>
              <a:gd fmla="val 8516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705993" y="1227067"/>
            <a:ext cx="1429290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Receiving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1102773" y="3039005"/>
            <a:ext cx="12129781" cy="59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Pay attention to what the other person is saying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Look at them and nod to show that you are listening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Thank the other person for their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Show that you appreciate their help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Consider what you can learn from the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Decide how you can improve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13440995" y="2947179"/>
            <a:ext cx="4412853" cy="5805672"/>
          </a:xfrm>
          <a:prstGeom prst="roundRect">
            <a:avLst>
              <a:gd fmla="val 4528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13637522" y="3997855"/>
            <a:ext cx="4019799" cy="3276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A. Be active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B. Think about it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C. Listen carefully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D. Say 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344496" y="3062182"/>
            <a:ext cx="549836" cy="585707"/>
          </a:xfrm>
          <a:prstGeom prst="roundRect">
            <a:avLst>
              <a:gd fmla="val 8516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344496" y="7624422"/>
            <a:ext cx="549836" cy="585707"/>
          </a:xfrm>
          <a:prstGeom prst="roundRect">
            <a:avLst>
              <a:gd fmla="val 8516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344496" y="5343302"/>
            <a:ext cx="549836" cy="585707"/>
          </a:xfrm>
          <a:prstGeom prst="roundRect">
            <a:avLst>
              <a:gd fmla="val 8516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48" name="Google Shape;1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49" name="Google Shape;14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705993" y="928620"/>
            <a:ext cx="1429290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Phrases for giving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705153" y="4145540"/>
            <a:ext cx="16877693" cy="4851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You did a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job on your presentation today! I really enjoyed listening to 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I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that you worked really hard on your project.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One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I have is to speak a little louder next time.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What do you think about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a calendar?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I think you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practice your presentation a bit more.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Try to be more punctual in the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705787" y="2487108"/>
            <a:ext cx="16439571" cy="1376292"/>
          </a:xfrm>
          <a:prstGeom prst="roundRect">
            <a:avLst>
              <a:gd fmla="val 14518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1416824" y="2908554"/>
            <a:ext cx="15017498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should         great        suggestion           noticed               future              using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58" name="Google Shape;1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59" name="Google Shape;1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705993" y="928620"/>
            <a:ext cx="1429290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Phrases for receiving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705153" y="3622451"/>
            <a:ext cx="16877693" cy="570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None/>
            </a:pPr>
            <a:r>
              <a:t/>
            </a:r>
            <a:endParaRPr b="0" i="0" sz="39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Thank you for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your thoughts.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I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your honesty.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Can you give me an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 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of what you mean?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What can I do to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in this area?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What do you think I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______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do?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Thank you for the feedback. I will work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______ 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705787" y="2487108"/>
            <a:ext cx="16439571" cy="1376292"/>
          </a:xfrm>
          <a:prstGeom prst="roundRect">
            <a:avLst>
              <a:gd fmla="val 14518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1416824" y="2908554"/>
            <a:ext cx="15017498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example         on          appreciate          should          improve          sharing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68" name="Google Shape;1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69" name="Google Shape;16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705993" y="928620"/>
            <a:ext cx="1429290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Phrases for giving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705153" y="4145540"/>
            <a:ext cx="16877693" cy="4851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You did a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great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job on your presentation today! I really enjoyed listening to 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I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noticed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that you worked really hard on your project.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One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suggestion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I have is to speak a little louder next time.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What do you think about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using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a calendar?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I think you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should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practice your presentation a bit more.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Try to be more punctual in the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future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705787" y="2487108"/>
            <a:ext cx="16439571" cy="1376292"/>
          </a:xfrm>
          <a:prstGeom prst="roundRect">
            <a:avLst>
              <a:gd fmla="val 14518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1416824" y="2908554"/>
            <a:ext cx="15017498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should         great        suggestion           noticed               future              using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79" name="Google Shape;17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705993" y="928620"/>
            <a:ext cx="1429290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Phrases for receiving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705153" y="3622451"/>
            <a:ext cx="16877693" cy="570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None/>
            </a:pPr>
            <a:r>
              <a:t/>
            </a:r>
            <a:endParaRPr b="0" i="0" sz="39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Thank you for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sharing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your thoughts.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I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appreciate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your honesty.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Can you give me an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example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of what you mean?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What can I do to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improve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in this area?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What do you think I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should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do?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"/>
              <a:buAutoNum type="arabicPeriod"/>
            </a:pP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Thank you for the feedback. I will work</a:t>
            </a:r>
            <a:r>
              <a:rPr b="1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on </a:t>
            </a:r>
            <a:r>
              <a:rPr b="0" i="0" lang="en-US" sz="39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705787" y="2487108"/>
            <a:ext cx="16439571" cy="1376292"/>
          </a:xfrm>
          <a:prstGeom prst="roundRect">
            <a:avLst>
              <a:gd fmla="val 14518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1416824" y="2908554"/>
            <a:ext cx="15017498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example         on          appreciate          should          improve          sharing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5;p18" id="188" name="Google Shape;1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62).png" id="189" name="Google Shape;18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150" y="2671146"/>
            <a:ext cx="15032214" cy="4355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2;p18" id="190" name="Google Shape;19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705993" y="928620"/>
            <a:ext cx="1429290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Have you ever heard of TED?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96" name="Google Shape;1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97" name="Google Shape;19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705153" y="304203"/>
            <a:ext cx="13932025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do you think the speaker’s idea is?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63).png" id="199" name="Google Shape;19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3494" y="2006276"/>
            <a:ext cx="3801589" cy="2536928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image (64).png" id="200" name="Google Shape;20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15379" y="2007543"/>
            <a:ext cx="3801589" cy="2534393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image (65).png" id="201" name="Google Shape;20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95048" y="4722565"/>
            <a:ext cx="3803597" cy="2536927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image (66).png" id="202" name="Google Shape;202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07254" y="4718415"/>
            <a:ext cx="3817838" cy="2545226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image (67).png" id="203" name="Google Shape;203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02568" y="7438853"/>
            <a:ext cx="3817838" cy="229070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image (68).png" id="204" name="Google Shape;204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08384" y="7438853"/>
            <a:ext cx="3815579" cy="229070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sp>
        <p:nvSpPr>
          <p:cNvPr id="205" name="Google Shape;205;p23"/>
          <p:cNvSpPr/>
          <p:nvPr/>
        </p:nvSpPr>
        <p:spPr>
          <a:xfrm>
            <a:off x="8018460" y="2996214"/>
            <a:ext cx="1083542" cy="557052"/>
          </a:xfrm>
          <a:prstGeom prst="rightArrow">
            <a:avLst>
              <a:gd fmla="val 32000" name="adj1"/>
              <a:gd fmla="val 70233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8018460" y="5712502"/>
            <a:ext cx="1083542" cy="557053"/>
          </a:xfrm>
          <a:prstGeom prst="rightArrow">
            <a:avLst>
              <a:gd fmla="val 32000" name="adj1"/>
              <a:gd fmla="val 70233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8018460" y="8428791"/>
            <a:ext cx="1083542" cy="557052"/>
          </a:xfrm>
          <a:prstGeom prst="rightArrow">
            <a:avLst>
              <a:gd fmla="val 32000" name="adj1"/>
              <a:gd fmla="val 70233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12" name="Google Shape;2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13" name="Google Shape;21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63).png" id="214" name="Google Shape;21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3494" y="2006276"/>
            <a:ext cx="3801589" cy="2536928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image (64).png" id="215" name="Google Shape;21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15379" y="2007543"/>
            <a:ext cx="3801589" cy="2534393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image (65).png" id="216" name="Google Shape;21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95048" y="4722565"/>
            <a:ext cx="3803597" cy="2536927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image (66).png" id="217" name="Google Shape;21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07254" y="4718415"/>
            <a:ext cx="3817838" cy="2545226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image (67).png" id="218" name="Google Shape;218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02568" y="7438853"/>
            <a:ext cx="3817838" cy="229070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image (68).png" id="219" name="Google Shape;219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08384" y="7438853"/>
            <a:ext cx="3815579" cy="229070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sp>
        <p:nvSpPr>
          <p:cNvPr id="220" name="Google Shape;220;p24"/>
          <p:cNvSpPr/>
          <p:nvPr/>
        </p:nvSpPr>
        <p:spPr>
          <a:xfrm>
            <a:off x="8018460" y="2996214"/>
            <a:ext cx="1083542" cy="557052"/>
          </a:xfrm>
          <a:prstGeom prst="rightArrow">
            <a:avLst>
              <a:gd fmla="val 32000" name="adj1"/>
              <a:gd fmla="val 70233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8018460" y="5712502"/>
            <a:ext cx="1083542" cy="557053"/>
          </a:xfrm>
          <a:prstGeom prst="rightArrow">
            <a:avLst>
              <a:gd fmla="val 32000" name="adj1"/>
              <a:gd fmla="val 70233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8018460" y="8428790"/>
            <a:ext cx="1083542" cy="557053"/>
          </a:xfrm>
          <a:prstGeom prst="rightArrow">
            <a:avLst>
              <a:gd fmla="val 32000" name="adj1"/>
              <a:gd fmla="val 70233" name="adj2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4114800" y="663615"/>
            <a:ext cx="3764094" cy="738466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9234126" y="663615"/>
            <a:ext cx="3764094" cy="738465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Tool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5;p18"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705153" y="304203"/>
            <a:ext cx="13932025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Watch the video and answer the 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2023-02-27 at 20.52.21.png" id="231" name="Google Shape;23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778" y="2522393"/>
            <a:ext cx="9933832" cy="74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/>
          <p:nvPr/>
        </p:nvSpPr>
        <p:spPr>
          <a:xfrm>
            <a:off x="11211267" y="4096999"/>
            <a:ext cx="6748617" cy="1196260"/>
          </a:xfrm>
          <a:prstGeom prst="roundRect">
            <a:avLst>
              <a:gd fmla="val 16703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12543703" y="4205889"/>
            <a:ext cx="4383187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1. What does the speaker say about: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11316455" y="4715146"/>
            <a:ext cx="65470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a) an ancient philosopher      b) the results of a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11211267" y="5694089"/>
            <a:ext cx="6748617" cy="1515318"/>
          </a:xfrm>
          <a:prstGeom prst="roundRect">
            <a:avLst>
              <a:gd fmla="val 13186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1396930" y="5823098"/>
            <a:ext cx="5712074" cy="1257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2. What two types of feedback givers does the 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   speaker mention?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  What is amygdala?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11211267" y="7610237"/>
            <a:ext cx="6748617" cy="787925"/>
          </a:xfrm>
          <a:prstGeom prst="roundRect">
            <a:avLst>
              <a:gd fmla="val 25360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11503812" y="7820049"/>
            <a:ext cx="5912545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3. How did they choose people for their studies?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8810782" y="2441736"/>
            <a:ext cx="6521600" cy="650603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Helvetica Neue"/>
              <a:buNone/>
            </a:pPr>
            <a:r>
              <a:rPr b="0" i="0" lang="en-US" sz="21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https://www.youtube.com/watch?v=wtl5UrrgU8c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/>
        </p:nvSpPr>
        <p:spPr>
          <a:xfrm>
            <a:off x="4923728" y="2357439"/>
            <a:ext cx="11612883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1587920" y="1684321"/>
            <a:ext cx="4113203" cy="3748999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8;p13"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2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30" name="Google Shape;3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"/>
          <p:cNvSpPr txBox="1"/>
          <p:nvPr/>
        </p:nvSpPr>
        <p:spPr>
          <a:xfrm>
            <a:off x="5030411" y="4891461"/>
            <a:ext cx="9017053" cy="1529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What questions can you ask during your first working day? Make them grammatically correct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5;p18" id="244" name="Google Shape;2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705153" y="304203"/>
            <a:ext cx="13932025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Watch the video and explain the steps for giving effective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2023-02-27 at 20.52.21.png" id="246" name="Google Shape;24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778" y="2522393"/>
            <a:ext cx="9933832" cy="74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/>
          <p:nvPr/>
        </p:nvSpPr>
        <p:spPr>
          <a:xfrm>
            <a:off x="11140128" y="4100728"/>
            <a:ext cx="6748617" cy="787925"/>
          </a:xfrm>
          <a:prstGeom prst="roundRect">
            <a:avLst>
              <a:gd fmla="val 25360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13594669" y="4227990"/>
            <a:ext cx="1839535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Micro-yes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8810782" y="2441736"/>
            <a:ext cx="6521600" cy="650604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Helvetica Neue"/>
              <a:buNone/>
            </a:pPr>
            <a:r>
              <a:rPr b="0" i="0" lang="en-US" sz="21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https://www.youtube.com/watch?v=wtl5UrrgU8c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11140128" y="5437086"/>
            <a:ext cx="6748617" cy="787925"/>
          </a:xfrm>
          <a:prstGeom prst="roundRect">
            <a:avLst>
              <a:gd fmla="val 25360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13576112" y="5564348"/>
            <a:ext cx="187665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Data 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11140128" y="6773443"/>
            <a:ext cx="6748617" cy="787926"/>
          </a:xfrm>
          <a:prstGeom prst="roundRect">
            <a:avLst>
              <a:gd fmla="val 25360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12983807" y="6900705"/>
            <a:ext cx="3061259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Impact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11140128" y="8109801"/>
            <a:ext cx="6748617" cy="787925"/>
          </a:xfrm>
          <a:prstGeom prst="roundRect">
            <a:avLst>
              <a:gd fmla="val 25360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13705577" y="8237063"/>
            <a:ext cx="161772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Question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60" name="Google Shape;2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61" name="Google Shape;26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/>
          <p:nvPr/>
        </p:nvSpPr>
        <p:spPr>
          <a:xfrm>
            <a:off x="1767537" y="2771101"/>
            <a:ext cx="6748617" cy="1811047"/>
          </a:xfrm>
          <a:prstGeom prst="roundRect">
            <a:avLst>
              <a:gd fmla="val 11033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222078" y="3459997"/>
            <a:ext cx="1839536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Micro-yes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1767537" y="4903860"/>
            <a:ext cx="6748617" cy="787925"/>
          </a:xfrm>
          <a:prstGeom prst="roundRect">
            <a:avLst>
              <a:gd fmla="val 25360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4203521" y="5031122"/>
            <a:ext cx="187665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Data 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1767537" y="5978638"/>
            <a:ext cx="6748617" cy="1780618"/>
          </a:xfrm>
          <a:prstGeom prst="roundRect">
            <a:avLst>
              <a:gd fmla="val 11222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3611216" y="6598220"/>
            <a:ext cx="3061259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Impact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1767537" y="8038057"/>
            <a:ext cx="6748617" cy="787925"/>
          </a:xfrm>
          <a:prstGeom prst="roundRect">
            <a:avLst>
              <a:gd fmla="val 25360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4332986" y="8165319"/>
            <a:ext cx="161772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Question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9771846" y="2821174"/>
            <a:ext cx="6748617" cy="1811047"/>
          </a:xfrm>
          <a:prstGeom prst="roundRect">
            <a:avLst>
              <a:gd fmla="val 11033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9903124" y="2922572"/>
            <a:ext cx="6370918" cy="160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Ask a small but important question: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Do you have time to discuss your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work on our last project?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9771846" y="4903860"/>
            <a:ext cx="6748617" cy="787925"/>
          </a:xfrm>
          <a:prstGeom prst="roundRect">
            <a:avLst>
              <a:gd fmla="val 25360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9969782" y="5031122"/>
            <a:ext cx="6237602" cy="533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Exact problem, specific examples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9771846" y="8038057"/>
            <a:ext cx="6748617" cy="787925"/>
          </a:xfrm>
          <a:prstGeom prst="roundRect">
            <a:avLst>
              <a:gd fmla="val 25360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10594564" y="8165319"/>
            <a:ext cx="5103181" cy="533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Involve. What do you think?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705153" y="914998"/>
            <a:ext cx="139320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Feedback strategy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9771846" y="5963423"/>
            <a:ext cx="6748617" cy="1811047"/>
          </a:xfrm>
          <a:prstGeom prst="roundRect">
            <a:avLst>
              <a:gd fmla="val 11033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9903124" y="6064820"/>
            <a:ext cx="6439719" cy="160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Show the effect. "We couldn't work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on our project because you hadn't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Times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sent us that email"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10;p8" id="283" name="Google Shape;2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284" name="Google Shape;28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87125" y="7376479"/>
            <a:ext cx="11677620" cy="344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8"/>
          <p:cNvSpPr txBox="1"/>
          <p:nvPr/>
        </p:nvSpPr>
        <p:spPr>
          <a:xfrm>
            <a:off x="935998" y="971999"/>
            <a:ext cx="12230104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ROLE-PLAY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28"/>
          <p:cNvGrpSpPr/>
          <p:nvPr/>
        </p:nvGrpSpPr>
        <p:grpSpPr>
          <a:xfrm>
            <a:off x="11231019" y="2700820"/>
            <a:ext cx="5886247" cy="6537692"/>
            <a:chOff x="0" y="0"/>
            <a:chExt cx="5886245" cy="6537691"/>
          </a:xfrm>
        </p:grpSpPr>
        <p:sp>
          <p:nvSpPr>
            <p:cNvPr id="287" name="Google Shape;287;p28"/>
            <p:cNvSpPr/>
            <p:nvPr/>
          </p:nvSpPr>
          <p:spPr>
            <a:xfrm>
              <a:off x="0" y="0"/>
              <a:ext cx="5886245" cy="6537691"/>
            </a:xfrm>
            <a:prstGeom prst="roundRect">
              <a:avLst>
                <a:gd fmla="val 4528" name="adj"/>
              </a:avLst>
            </a:prstGeom>
            <a:solidFill>
              <a:srgbClr val="FFFFFF"/>
            </a:solidFill>
            <a:ln cap="flat" cmpd="sng" w="38100">
              <a:solidFill>
                <a:srgbClr val="F167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t/>
              </a:r>
              <a:endPara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8"/>
            <p:cNvSpPr txBox="1"/>
            <p:nvPr/>
          </p:nvSpPr>
          <p:spPr>
            <a:xfrm>
              <a:off x="97114" y="1507452"/>
              <a:ext cx="5692017" cy="3759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In your group, decide who is Student A and who is Student 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t/>
              </a:r>
              <a:endPara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You have 2 minutes to structure your feedback. Think about what you're going to say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t/>
              </a:r>
              <a:endPara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Take turns to give feedback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" id="289" name="Google Shape;289;p28"/>
          <p:cNvPicPr preferRelativeResize="0"/>
          <p:nvPr/>
        </p:nvPicPr>
        <p:blipFill rotWithShape="1">
          <a:blip r:embed="rId5">
            <a:alphaModFix/>
          </a:blip>
          <a:srcRect b="0" l="8245" r="6217" t="0"/>
          <a:stretch/>
        </p:blipFill>
        <p:spPr>
          <a:xfrm>
            <a:off x="333727" y="2699415"/>
            <a:ext cx="10428621" cy="65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27;p10" id="294" name="Google Shape;2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8287999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10" id="295" name="Google Shape;29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/>
          <p:nvPr/>
        </p:nvSpPr>
        <p:spPr>
          <a:xfrm>
            <a:off x="627296" y="381584"/>
            <a:ext cx="17126133" cy="9523829"/>
          </a:xfrm>
          <a:prstGeom prst="roundRect">
            <a:avLst>
              <a:gd fmla="val 3588" name="adj"/>
            </a:avLst>
          </a:prstGeom>
          <a:solidFill>
            <a:srgbClr val="FFFFFF"/>
          </a:solidFill>
          <a:ln>
            <a:noFill/>
          </a:ln>
          <a:effectLst>
            <a:outerShdw blurRad="381000" rotWithShape="0" dir="2700000" dist="127000">
              <a:srgbClr val="7F7F7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5984809" y="4314499"/>
            <a:ext cx="12230104" cy="1282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Inter"/>
              <a:buNone/>
            </a:pPr>
            <a:r>
              <a:rPr b="1" i="0" lang="en-US" sz="8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Thank you!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32;p10" id="298" name="Google Shape;29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0222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36" name="Google Shape;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 txBox="1"/>
          <p:nvPr/>
        </p:nvSpPr>
        <p:spPr>
          <a:xfrm>
            <a:off x="5008470" y="2950735"/>
            <a:ext cx="11612883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1587920" y="1684321"/>
            <a:ext cx="4113203" cy="3748999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8;p13" id="39" name="Google Shape;3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3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41" name="Google Shape;4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46" name="Google Shape;4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47" name="Google Shape;4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 txBox="1"/>
          <p:nvPr/>
        </p:nvSpPr>
        <p:spPr>
          <a:xfrm>
            <a:off x="807593" y="439667"/>
            <a:ext cx="14292900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is feedback?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Do you like getting it?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59).png" id="49" name="Google Shape;4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4681" y="2624839"/>
            <a:ext cx="12304972" cy="712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5;p18"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5"/>
          <p:cNvGrpSpPr/>
          <p:nvPr/>
        </p:nvGrpSpPr>
        <p:grpSpPr>
          <a:xfrm>
            <a:off x="3144210" y="1853484"/>
            <a:ext cx="11556967" cy="8813874"/>
            <a:chOff x="0" y="0"/>
            <a:chExt cx="11556966" cy="8813873"/>
          </a:xfrm>
        </p:grpSpPr>
        <p:pic>
          <p:nvPicPr>
            <p:cNvPr descr="image (60).png" id="56" name="Google Shape;5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1556966" cy="8813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5"/>
            <p:cNvSpPr/>
            <p:nvPr/>
          </p:nvSpPr>
          <p:spPr>
            <a:xfrm>
              <a:off x="6652393" y="361470"/>
              <a:ext cx="2011618" cy="15968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3816363" y="361470"/>
              <a:ext cx="2011618" cy="15968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157965" y="1014716"/>
              <a:ext cx="1689900" cy="195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9334482" y="1800228"/>
              <a:ext cx="2011618" cy="20354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6652393" y="6675268"/>
              <a:ext cx="2011618" cy="20354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963106" y="6675268"/>
              <a:ext cx="2011618" cy="20354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5759" y="4522642"/>
              <a:ext cx="2011618" cy="20354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9541957" y="4743862"/>
              <a:ext cx="2011618" cy="20354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8857917" y="5649209"/>
              <a:ext cx="2011618" cy="20354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7435768" y="6218823"/>
              <a:ext cx="2011619" cy="20354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Google Shape;122;p18" id="67" name="Google Shape;6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/>
          <p:nvPr/>
        </p:nvSpPr>
        <p:spPr>
          <a:xfrm>
            <a:off x="807593" y="439667"/>
            <a:ext cx="14760194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are your associations with the word feedback? Positive or negative?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"/>
          <p:cNvSpPr txBox="1"/>
          <p:nvPr/>
        </p:nvSpPr>
        <p:spPr>
          <a:xfrm>
            <a:off x="7241325" y="2711350"/>
            <a:ext cx="321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improvement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 txBox="1"/>
          <p:nvPr/>
        </p:nvSpPr>
        <p:spPr>
          <a:xfrm>
            <a:off x="3337050" y="7555300"/>
            <a:ext cx="42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75" name="Google Shape;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76" name="Google Shape;7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"/>
          <p:cNvSpPr txBox="1"/>
          <p:nvPr/>
        </p:nvSpPr>
        <p:spPr>
          <a:xfrm>
            <a:off x="368608" y="928620"/>
            <a:ext cx="15416643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Fill in the gaps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61).png" id="78" name="Google Shape;7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0172" y="2311337"/>
            <a:ext cx="13467656" cy="75755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13085242" y="2162334"/>
            <a:ext cx="4394201" cy="1136651"/>
          </a:xfrm>
          <a:custGeom>
            <a:rect b="b" l="l" r="r" t="t"/>
            <a:pathLst>
              <a:path extrusionOk="0" h="21600" w="21600">
                <a:moveTo>
                  <a:pt x="3377" y="0"/>
                </a:moveTo>
                <a:cubicBezTo>
                  <a:pt x="3205" y="0"/>
                  <a:pt x="3065" y="540"/>
                  <a:pt x="3065" y="1207"/>
                </a:cubicBezTo>
                <a:lnTo>
                  <a:pt x="3065" y="15891"/>
                </a:lnTo>
                <a:lnTo>
                  <a:pt x="0" y="21600"/>
                </a:lnTo>
                <a:lnTo>
                  <a:pt x="9278" y="19398"/>
                </a:lnTo>
                <a:lnTo>
                  <a:pt x="21288" y="19398"/>
                </a:lnTo>
                <a:cubicBezTo>
                  <a:pt x="21460" y="19398"/>
                  <a:pt x="21600" y="18858"/>
                  <a:pt x="21600" y="18191"/>
                </a:cubicBezTo>
                <a:lnTo>
                  <a:pt x="21600" y="1207"/>
                </a:lnTo>
                <a:cubicBezTo>
                  <a:pt x="21600" y="540"/>
                  <a:pt x="21460" y="0"/>
                  <a:pt x="21288" y="0"/>
                </a:cubicBezTo>
                <a:lnTo>
                  <a:pt x="3377" y="0"/>
                </a:lnTo>
                <a:close/>
              </a:path>
            </a:pathLst>
          </a:cu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6070063" y="1766245"/>
            <a:ext cx="4394201" cy="1136651"/>
          </a:xfrm>
          <a:custGeom>
            <a:rect b="b" l="l" r="r" t="t"/>
            <a:pathLst>
              <a:path extrusionOk="0" h="21600" w="21600">
                <a:moveTo>
                  <a:pt x="3377" y="0"/>
                </a:moveTo>
                <a:cubicBezTo>
                  <a:pt x="3205" y="0"/>
                  <a:pt x="3065" y="540"/>
                  <a:pt x="3065" y="1207"/>
                </a:cubicBezTo>
                <a:lnTo>
                  <a:pt x="3065" y="15891"/>
                </a:lnTo>
                <a:lnTo>
                  <a:pt x="0" y="21600"/>
                </a:lnTo>
                <a:lnTo>
                  <a:pt x="9278" y="19398"/>
                </a:lnTo>
                <a:lnTo>
                  <a:pt x="21288" y="19398"/>
                </a:lnTo>
                <a:cubicBezTo>
                  <a:pt x="21460" y="19398"/>
                  <a:pt x="21600" y="18858"/>
                  <a:pt x="21600" y="18191"/>
                </a:cubicBezTo>
                <a:lnTo>
                  <a:pt x="21600" y="1207"/>
                </a:lnTo>
                <a:cubicBezTo>
                  <a:pt x="21600" y="540"/>
                  <a:pt x="21460" y="0"/>
                  <a:pt x="21288" y="0"/>
                </a:cubicBezTo>
                <a:lnTo>
                  <a:pt x="3377" y="0"/>
                </a:lnTo>
                <a:close/>
              </a:path>
            </a:pathLst>
          </a:cu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13835531" y="2502059"/>
            <a:ext cx="3465885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________ 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"/>
          <p:cNvSpPr txBox="1"/>
          <p:nvPr/>
        </p:nvSpPr>
        <p:spPr>
          <a:xfrm>
            <a:off x="6810111" y="2105970"/>
            <a:ext cx="3465885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________ 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87" name="Google Shape;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88" name="Google Shape;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61).png" id="89" name="Google Shape;8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0172" y="2311337"/>
            <a:ext cx="13467656" cy="757555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"/>
          <p:cNvSpPr/>
          <p:nvPr/>
        </p:nvSpPr>
        <p:spPr>
          <a:xfrm>
            <a:off x="13085241" y="2162334"/>
            <a:ext cx="4394201" cy="1136651"/>
          </a:xfrm>
          <a:custGeom>
            <a:rect b="b" l="l" r="r" t="t"/>
            <a:pathLst>
              <a:path extrusionOk="0" h="21600" w="21600">
                <a:moveTo>
                  <a:pt x="3377" y="0"/>
                </a:moveTo>
                <a:cubicBezTo>
                  <a:pt x="3205" y="0"/>
                  <a:pt x="3065" y="540"/>
                  <a:pt x="3065" y="1207"/>
                </a:cubicBezTo>
                <a:lnTo>
                  <a:pt x="3065" y="15891"/>
                </a:lnTo>
                <a:lnTo>
                  <a:pt x="0" y="21600"/>
                </a:lnTo>
                <a:lnTo>
                  <a:pt x="9278" y="19398"/>
                </a:lnTo>
                <a:lnTo>
                  <a:pt x="21288" y="19398"/>
                </a:lnTo>
                <a:cubicBezTo>
                  <a:pt x="21460" y="19398"/>
                  <a:pt x="21600" y="18858"/>
                  <a:pt x="21600" y="18191"/>
                </a:cubicBezTo>
                <a:lnTo>
                  <a:pt x="21600" y="1207"/>
                </a:lnTo>
                <a:cubicBezTo>
                  <a:pt x="21600" y="540"/>
                  <a:pt x="21460" y="0"/>
                  <a:pt x="21288" y="0"/>
                </a:cubicBezTo>
                <a:lnTo>
                  <a:pt x="3377" y="0"/>
                </a:lnTo>
                <a:close/>
              </a:path>
            </a:pathLst>
          </a:cu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6070063" y="1766245"/>
            <a:ext cx="4394201" cy="1136651"/>
          </a:xfrm>
          <a:custGeom>
            <a:rect b="b" l="l" r="r" t="t"/>
            <a:pathLst>
              <a:path extrusionOk="0" h="21600" w="21600">
                <a:moveTo>
                  <a:pt x="3377" y="0"/>
                </a:moveTo>
                <a:cubicBezTo>
                  <a:pt x="3205" y="0"/>
                  <a:pt x="3065" y="540"/>
                  <a:pt x="3065" y="1207"/>
                </a:cubicBezTo>
                <a:lnTo>
                  <a:pt x="3065" y="15891"/>
                </a:lnTo>
                <a:lnTo>
                  <a:pt x="0" y="21600"/>
                </a:lnTo>
                <a:lnTo>
                  <a:pt x="9278" y="19398"/>
                </a:lnTo>
                <a:lnTo>
                  <a:pt x="21288" y="19398"/>
                </a:lnTo>
                <a:cubicBezTo>
                  <a:pt x="21460" y="19398"/>
                  <a:pt x="21600" y="18858"/>
                  <a:pt x="21600" y="18191"/>
                </a:cubicBezTo>
                <a:lnTo>
                  <a:pt x="21600" y="1207"/>
                </a:lnTo>
                <a:cubicBezTo>
                  <a:pt x="21600" y="540"/>
                  <a:pt x="21460" y="0"/>
                  <a:pt x="21288" y="0"/>
                </a:cubicBezTo>
                <a:lnTo>
                  <a:pt x="3377" y="0"/>
                </a:lnTo>
                <a:close/>
              </a:path>
            </a:pathLst>
          </a:cu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14166677" y="2441196"/>
            <a:ext cx="30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7011300" y="2042475"/>
            <a:ext cx="364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receives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 txBox="1"/>
          <p:nvPr/>
        </p:nvSpPr>
        <p:spPr>
          <a:xfrm>
            <a:off x="15103525" y="2637875"/>
            <a:ext cx="32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10;p8" id="99" name="Google Shape;9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100" name="Google Shape;10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87125" y="7376479"/>
            <a:ext cx="11677620" cy="344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 txBox="1"/>
          <p:nvPr/>
        </p:nvSpPr>
        <p:spPr>
          <a:xfrm>
            <a:off x="935998" y="971999"/>
            <a:ext cx="12230104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DISCUSS IN PAIRS/GROUP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8"/>
          <p:cNvGrpSpPr/>
          <p:nvPr/>
        </p:nvGrpSpPr>
        <p:grpSpPr>
          <a:xfrm>
            <a:off x="11231019" y="2700820"/>
            <a:ext cx="5886247" cy="6537692"/>
            <a:chOff x="0" y="0"/>
            <a:chExt cx="5886245" cy="6537691"/>
          </a:xfrm>
        </p:grpSpPr>
        <p:sp>
          <p:nvSpPr>
            <p:cNvPr id="103" name="Google Shape;103;p8"/>
            <p:cNvSpPr/>
            <p:nvPr/>
          </p:nvSpPr>
          <p:spPr>
            <a:xfrm>
              <a:off x="0" y="0"/>
              <a:ext cx="5886245" cy="6537691"/>
            </a:xfrm>
            <a:prstGeom prst="roundRect">
              <a:avLst>
                <a:gd fmla="val 4528" name="adj"/>
              </a:avLst>
            </a:prstGeom>
            <a:solidFill>
              <a:srgbClr val="FFFFFF"/>
            </a:solidFill>
            <a:ln cap="flat" cmpd="sng" w="38100">
              <a:solidFill>
                <a:srgbClr val="F167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t/>
              </a:r>
              <a:endPara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8"/>
            <p:cNvSpPr txBox="1"/>
            <p:nvPr/>
          </p:nvSpPr>
          <p:spPr>
            <a:xfrm>
              <a:off x="97114" y="1179369"/>
              <a:ext cx="5692017" cy="4178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Who gives feedback in a workplace?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What is more difficult: giving feedback or receiving feedback and changing?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Have you ever received very effective feedback? Who gave it to you? What did you do after?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Do you think you are a good feedback giver?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" id="105" name="Google Shape;105;p8"/>
          <p:cNvPicPr preferRelativeResize="0"/>
          <p:nvPr/>
        </p:nvPicPr>
        <p:blipFill rotWithShape="1">
          <a:blip r:embed="rId5">
            <a:alphaModFix/>
          </a:blip>
          <a:srcRect b="0" l="0" r="18869" t="0"/>
          <a:stretch/>
        </p:blipFill>
        <p:spPr>
          <a:xfrm>
            <a:off x="729719" y="2685326"/>
            <a:ext cx="9474074" cy="656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10" name="Google Shape;1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89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11" name="Google Shape;1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80" cy="9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705993" y="1227067"/>
            <a:ext cx="1429290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994984" y="3730489"/>
            <a:ext cx="12129781" cy="472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Feedback is information given to you by others about your work or behaviour. It can help you learn and improve.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Feedback can help you grow and do better. It can also help you understand what you did well and what you need to work 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13440995" y="2947179"/>
            <a:ext cx="4412853" cy="5805672"/>
          </a:xfrm>
          <a:prstGeom prst="roundRect">
            <a:avLst>
              <a:gd fmla="val 4528" name="adj"/>
            </a:avLst>
          </a:prstGeom>
          <a:solidFill>
            <a:srgbClr val="FFFFFF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3637522" y="3767214"/>
            <a:ext cx="4019799" cy="4165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Times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A. How to give good feedback?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Times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B. What is feedback?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Times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C. Why is feedback important?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128919" y="3758379"/>
            <a:ext cx="549836" cy="585706"/>
          </a:xfrm>
          <a:prstGeom prst="roundRect">
            <a:avLst>
              <a:gd fmla="val 8516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128919" y="5894282"/>
            <a:ext cx="549836" cy="585707"/>
          </a:xfrm>
          <a:prstGeom prst="roundRect">
            <a:avLst>
              <a:gd fmla="val 8516" name="adj"/>
            </a:avLst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